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4" r:id="rId1"/>
  </p:sldMasterIdLst>
  <p:sldIdLst>
    <p:sldId id="256" r:id="rId2"/>
    <p:sldId id="257" r:id="rId3"/>
    <p:sldId id="258" r:id="rId4"/>
    <p:sldId id="259" r:id="rId5"/>
    <p:sldId id="260" r:id="rId6"/>
    <p:sldId id="264" r:id="rId7"/>
    <p:sldId id="265" r:id="rId8"/>
    <p:sldId id="266"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75" d="100"/>
          <a:sy n="75" d="100"/>
        </p:scale>
        <p:origin x="883" y="5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2327118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94B37-7214-4CAC-BF86-8B96FEBFD131}" type="datetimeFigureOut">
              <a:rPr lang="en-IN" smtClean="0"/>
              <a:t>05-10-2023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41413050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4096160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9913062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26929063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2688503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3646519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16508254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9417712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18718296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F94B37-7214-4CAC-BF86-8B96FEBFD131}" type="datetimeFigureOut">
              <a:rPr lang="en-IN" smtClean="0"/>
              <a:t>05-10-2023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668620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F94B37-7214-4CAC-BF86-8B96FEBFD131}" type="datetimeFigureOut">
              <a:rPr lang="en-IN" smtClean="0"/>
              <a:t>05-10-2023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6173805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F94B37-7214-4CAC-BF86-8B96FEBFD131}" type="datetimeFigureOut">
              <a:rPr lang="en-IN" smtClean="0"/>
              <a:t>05-10-2023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3720045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F94B37-7214-4CAC-BF86-8B96FEBFD131}" type="datetimeFigureOut">
              <a:rPr lang="en-IN" smtClean="0"/>
              <a:t>05-10-2023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19481929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94B37-7214-4CAC-BF86-8B96FEBFD131}" type="datetimeFigureOut">
              <a:rPr lang="en-IN" smtClean="0"/>
              <a:t>05-10-2023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21962502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94B37-7214-4CAC-BF86-8B96FEBFD131}" type="datetimeFigureOut">
              <a:rPr lang="en-IN" smtClean="0"/>
              <a:t>05-10-2023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9824789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94B37-7214-4CAC-BF86-8B96FEBFD131}" type="datetimeFigureOut">
              <a:rPr lang="en-IN" smtClean="0"/>
              <a:t>05-10-2023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C71951-E9E4-4DBC-96D5-9953C43DF0D6}" type="slidenum">
              <a:rPr lang="en-IN" smtClean="0"/>
              <a:t>‹#›</a:t>
            </a:fld>
            <a:endParaRPr lang="en-IN"/>
          </a:p>
        </p:txBody>
      </p:sp>
    </p:spTree>
    <p:extLst>
      <p:ext uri="{BB962C8B-B14F-4D97-AF65-F5344CB8AC3E}">
        <p14:creationId xmlns:p14="http://schemas.microsoft.com/office/powerpoint/2010/main" val="4256960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4F94B37-7214-4CAC-BF86-8B96FEBFD131}" type="datetimeFigureOut">
              <a:rPr lang="en-IN" smtClean="0"/>
              <a:t>05-10-2023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C71951-E9E4-4DBC-96D5-9953C43DF0D6}" type="slidenum">
              <a:rPr lang="en-IN" smtClean="0"/>
              <a:t>‹#›</a:t>
            </a:fld>
            <a:endParaRPr lang="en-IN"/>
          </a:p>
        </p:txBody>
      </p:sp>
    </p:spTree>
    <p:extLst>
      <p:ext uri="{BB962C8B-B14F-4D97-AF65-F5344CB8AC3E}">
        <p14:creationId xmlns:p14="http://schemas.microsoft.com/office/powerpoint/2010/main" val="329054201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6D7-A1C0-4A4B-8941-6F05DFDEAD81}"/>
              </a:ext>
            </a:extLst>
          </p:cNvPr>
          <p:cNvSpPr>
            <a:spLocks noGrp="1"/>
          </p:cNvSpPr>
          <p:nvPr>
            <p:ph type="ctrTitle"/>
          </p:nvPr>
        </p:nvSpPr>
        <p:spPr>
          <a:xfrm>
            <a:off x="286247" y="357809"/>
            <a:ext cx="11505537" cy="1900361"/>
          </a:xfrm>
        </p:spPr>
        <p:txBody>
          <a:bodyPr>
            <a:normAutofit fontScale="90000"/>
          </a:bodyPr>
          <a:lstStyle/>
          <a:p>
            <a:r>
              <a:rPr lang="en-US" dirty="0">
                <a:solidFill>
                  <a:srgbClr val="7030A0"/>
                </a:solidFill>
              </a:rPr>
              <a:t>HEALTH INFORMATON    TECHNOLOGY                  </a:t>
            </a:r>
            <a:endParaRPr lang="en-IN" dirty="0">
              <a:solidFill>
                <a:srgbClr val="7030A0"/>
              </a:solidFill>
            </a:endParaRPr>
          </a:p>
        </p:txBody>
      </p:sp>
      <p:sp>
        <p:nvSpPr>
          <p:cNvPr id="3" name="Subtitle 2">
            <a:extLst>
              <a:ext uri="{FF2B5EF4-FFF2-40B4-BE49-F238E27FC236}">
                <a16:creationId xmlns:a16="http://schemas.microsoft.com/office/drawing/2014/main" id="{6E47282B-5A62-48F9-8D1D-D544305B1660}"/>
              </a:ext>
            </a:extLst>
          </p:cNvPr>
          <p:cNvSpPr>
            <a:spLocks noGrp="1"/>
          </p:cNvSpPr>
          <p:nvPr>
            <p:ph type="subTitle" idx="1"/>
          </p:nvPr>
        </p:nvSpPr>
        <p:spPr>
          <a:xfrm>
            <a:off x="2501679" y="2146851"/>
            <a:ext cx="9199659" cy="978011"/>
          </a:xfrm>
        </p:spPr>
        <p:txBody>
          <a:bodyPr/>
          <a:lstStyle/>
          <a:p>
            <a:r>
              <a:rPr lang="en-US" i="1" dirty="0"/>
              <a:t>AREA OF IT INVOLVING THE DESIGN,CREATION,DEVELOPMENT,USE AND MAINTENANCE OF INFORMATION SYSTEMS</a:t>
            </a:r>
            <a:endParaRPr lang="en-IN" i="1" dirty="0"/>
          </a:p>
        </p:txBody>
      </p:sp>
      <p:pic>
        <p:nvPicPr>
          <p:cNvPr id="4" name="Picture 3">
            <a:extLst>
              <a:ext uri="{FF2B5EF4-FFF2-40B4-BE49-F238E27FC236}">
                <a16:creationId xmlns:a16="http://schemas.microsoft.com/office/drawing/2014/main" id="{0C36BD54-EC89-4B0F-BCB1-BD7B8B681E4B}"/>
              </a:ext>
            </a:extLst>
          </p:cNvPr>
          <p:cNvPicPr>
            <a:picLocks noChangeAspect="1"/>
          </p:cNvPicPr>
          <p:nvPr/>
        </p:nvPicPr>
        <p:blipFill>
          <a:blip r:embed="rId2"/>
          <a:stretch>
            <a:fillRect/>
          </a:stretch>
        </p:blipFill>
        <p:spPr>
          <a:xfrm>
            <a:off x="212367" y="3307741"/>
            <a:ext cx="5883633" cy="3267075"/>
          </a:xfrm>
          <a:prstGeom prst="rect">
            <a:avLst/>
          </a:prstGeom>
        </p:spPr>
      </p:pic>
      <p:pic>
        <p:nvPicPr>
          <p:cNvPr id="5" name="Picture 4">
            <a:extLst>
              <a:ext uri="{FF2B5EF4-FFF2-40B4-BE49-F238E27FC236}">
                <a16:creationId xmlns:a16="http://schemas.microsoft.com/office/drawing/2014/main" id="{E73773AB-6BED-46EF-9309-B0DA86CE049D}"/>
              </a:ext>
            </a:extLst>
          </p:cNvPr>
          <p:cNvPicPr>
            <a:picLocks noChangeAspect="1"/>
          </p:cNvPicPr>
          <p:nvPr/>
        </p:nvPicPr>
        <p:blipFill>
          <a:blip r:embed="rId3"/>
          <a:stretch>
            <a:fillRect/>
          </a:stretch>
        </p:blipFill>
        <p:spPr>
          <a:xfrm>
            <a:off x="6368128" y="3307741"/>
            <a:ext cx="5333210" cy="3267075"/>
          </a:xfrm>
          <a:prstGeom prst="rect">
            <a:avLst/>
          </a:prstGeom>
        </p:spPr>
      </p:pic>
      <p:pic>
        <p:nvPicPr>
          <p:cNvPr id="6" name="Picture 5">
            <a:extLst>
              <a:ext uri="{FF2B5EF4-FFF2-40B4-BE49-F238E27FC236}">
                <a16:creationId xmlns:a16="http://schemas.microsoft.com/office/drawing/2014/main" id="{BD59FE8D-EEBF-44C6-8567-E8742DD3475A}"/>
              </a:ext>
            </a:extLst>
          </p:cNvPr>
          <p:cNvPicPr>
            <a:picLocks noChangeAspect="1"/>
          </p:cNvPicPr>
          <p:nvPr/>
        </p:nvPicPr>
        <p:blipFill rotWithShape="1">
          <a:blip r:embed="rId4"/>
          <a:srcRect b="9804"/>
          <a:stretch/>
        </p:blipFill>
        <p:spPr>
          <a:xfrm>
            <a:off x="0" y="135170"/>
            <a:ext cx="2599465" cy="1828801"/>
          </a:xfrm>
          <a:prstGeom prst="rect">
            <a:avLst/>
          </a:prstGeom>
        </p:spPr>
      </p:pic>
      <p:pic>
        <p:nvPicPr>
          <p:cNvPr id="7" name="Picture 6">
            <a:extLst>
              <a:ext uri="{FF2B5EF4-FFF2-40B4-BE49-F238E27FC236}">
                <a16:creationId xmlns:a16="http://schemas.microsoft.com/office/drawing/2014/main" id="{838526F4-3E22-4247-B1A8-0241C658C77D}"/>
              </a:ext>
            </a:extLst>
          </p:cNvPr>
          <p:cNvPicPr>
            <a:picLocks noChangeAspect="1"/>
          </p:cNvPicPr>
          <p:nvPr/>
        </p:nvPicPr>
        <p:blipFill>
          <a:blip r:embed="rId2"/>
          <a:stretch>
            <a:fillRect/>
          </a:stretch>
        </p:blipFill>
        <p:spPr>
          <a:xfrm>
            <a:off x="212367" y="3307741"/>
            <a:ext cx="5883633" cy="3267075"/>
          </a:xfrm>
          <a:prstGeom prst="rect">
            <a:avLst/>
          </a:prstGeom>
        </p:spPr>
      </p:pic>
      <p:pic>
        <p:nvPicPr>
          <p:cNvPr id="8" name="Picture 7">
            <a:extLst>
              <a:ext uri="{FF2B5EF4-FFF2-40B4-BE49-F238E27FC236}">
                <a16:creationId xmlns:a16="http://schemas.microsoft.com/office/drawing/2014/main" id="{91EE2B02-90B2-469D-96B5-DF06062B6165}"/>
              </a:ext>
            </a:extLst>
          </p:cNvPr>
          <p:cNvPicPr>
            <a:picLocks noChangeAspect="1"/>
          </p:cNvPicPr>
          <p:nvPr/>
        </p:nvPicPr>
        <p:blipFill>
          <a:blip r:embed="rId3"/>
          <a:stretch>
            <a:fillRect/>
          </a:stretch>
        </p:blipFill>
        <p:spPr>
          <a:xfrm>
            <a:off x="6368128" y="3307742"/>
            <a:ext cx="5333210" cy="3267075"/>
          </a:xfrm>
          <a:prstGeom prst="rect">
            <a:avLst/>
          </a:prstGeom>
        </p:spPr>
      </p:pic>
    </p:spTree>
    <p:extLst>
      <p:ext uri="{BB962C8B-B14F-4D97-AF65-F5344CB8AC3E}">
        <p14:creationId xmlns:p14="http://schemas.microsoft.com/office/powerpoint/2010/main" val="3726808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D44A0-322C-4912-8FA7-3CB0C19F3456}"/>
              </a:ext>
            </a:extLst>
          </p:cNvPr>
          <p:cNvPicPr>
            <a:picLocks noChangeAspect="1"/>
          </p:cNvPicPr>
          <p:nvPr/>
        </p:nvPicPr>
        <p:blipFill rotWithShape="1">
          <a:blip r:embed="rId2"/>
          <a:srcRect b="9230"/>
          <a:stretch/>
        </p:blipFill>
        <p:spPr>
          <a:xfrm>
            <a:off x="0" y="0"/>
            <a:ext cx="12192000" cy="6857999"/>
          </a:xfrm>
          <a:prstGeom prst="rect">
            <a:avLst/>
          </a:prstGeom>
        </p:spPr>
      </p:pic>
    </p:spTree>
    <p:extLst>
      <p:ext uri="{BB962C8B-B14F-4D97-AF65-F5344CB8AC3E}">
        <p14:creationId xmlns:p14="http://schemas.microsoft.com/office/powerpoint/2010/main" val="22004947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C5524E-218B-42D1-8416-30DBD331E8BC}"/>
              </a:ext>
            </a:extLst>
          </p:cNvPr>
          <p:cNvSpPr txBox="1"/>
          <p:nvPr/>
        </p:nvSpPr>
        <p:spPr>
          <a:xfrm>
            <a:off x="347042" y="5178488"/>
            <a:ext cx="11703076" cy="1200329"/>
          </a:xfrm>
          <a:prstGeom prst="rect">
            <a:avLst/>
          </a:prstGeom>
          <a:noFill/>
        </p:spPr>
        <p:txBody>
          <a:bodyPr wrap="square">
            <a:spAutoFit/>
          </a:bodyPr>
          <a:lstStyle/>
          <a:p>
            <a:pPr algn="l"/>
            <a:r>
              <a:rPr lang="en-US" b="1" i="0" dirty="0">
                <a:solidFill>
                  <a:srgbClr val="FF0000"/>
                </a:solidFill>
                <a:effectLst/>
                <a:latin typeface="arial" panose="020B0604020202020204" pitchFamily="34" charset="0"/>
              </a:rPr>
              <a:t>How is technology used in healthcare?</a:t>
            </a:r>
          </a:p>
          <a:p>
            <a:pPr algn="l"/>
            <a:r>
              <a:rPr lang="en-US" b="0" i="0" dirty="0">
                <a:solidFill>
                  <a:srgbClr val="202124"/>
                </a:solidFill>
                <a:effectLst/>
                <a:latin typeface="arial" panose="020B0604020202020204" pitchFamily="34" charset="0"/>
              </a:rPr>
              <a:t>        It can </a:t>
            </a:r>
            <a:r>
              <a:rPr lang="en-US" b="1" i="0" dirty="0">
                <a:solidFill>
                  <a:srgbClr val="202124"/>
                </a:solidFill>
                <a:effectLst/>
                <a:latin typeface="arial" panose="020B0604020202020204" pitchFamily="34" charset="0"/>
              </a:rPr>
              <a:t>help in early detection of health problems</a:t>
            </a:r>
            <a:r>
              <a:rPr lang="en-US" b="0" i="0" dirty="0">
                <a:solidFill>
                  <a:srgbClr val="202124"/>
                </a:solidFill>
                <a:effectLst/>
                <a:latin typeface="arial" panose="020B0604020202020204" pitchFamily="34" charset="0"/>
              </a:rPr>
              <a:t>. It can also help in integrating data collected from tests instantly, monitor the condition of the patient, and then relay that information to the doctors and staff in real time, thereby improving the efficiency of the overall healthcare system.</a:t>
            </a:r>
          </a:p>
        </p:txBody>
      </p:sp>
      <p:sp>
        <p:nvSpPr>
          <p:cNvPr id="5" name="TextBox 4">
            <a:extLst>
              <a:ext uri="{FF2B5EF4-FFF2-40B4-BE49-F238E27FC236}">
                <a16:creationId xmlns:a16="http://schemas.microsoft.com/office/drawing/2014/main" id="{E1D1A6E5-3785-4CD0-8722-09515FFF20F7}"/>
              </a:ext>
            </a:extLst>
          </p:cNvPr>
          <p:cNvSpPr txBox="1"/>
          <p:nvPr/>
        </p:nvSpPr>
        <p:spPr>
          <a:xfrm>
            <a:off x="383982" y="202184"/>
            <a:ext cx="11424036" cy="1477328"/>
          </a:xfrm>
          <a:prstGeom prst="rect">
            <a:avLst/>
          </a:prstGeom>
          <a:noFill/>
        </p:spPr>
        <p:txBody>
          <a:bodyPr wrap="square">
            <a:spAutoFit/>
          </a:bodyPr>
          <a:lstStyle/>
          <a:p>
            <a:r>
              <a:rPr lang="en-US" b="1" i="0" dirty="0">
                <a:effectLst/>
                <a:latin typeface="Arial" panose="020B0604020202020204" pitchFamily="34" charset="0"/>
              </a:rPr>
              <a:t>Health IT (health information technology) is the area of IT involving the design, development, creation, use and maintenance of information systems for the healthcare industry. Automated and interoperable healthcare information systems will continue to improve medical care and public health, lower costs, increase efficiency, reduce errors and improve patient satisfaction, while also optimizing reimbursement for ambulatory and inpatient healthcare providers</a:t>
            </a:r>
            <a:endParaRPr lang="en-IN" b="1" dirty="0"/>
          </a:p>
        </p:txBody>
      </p:sp>
      <p:pic>
        <p:nvPicPr>
          <p:cNvPr id="6" name="Picture 5">
            <a:extLst>
              <a:ext uri="{FF2B5EF4-FFF2-40B4-BE49-F238E27FC236}">
                <a16:creationId xmlns:a16="http://schemas.microsoft.com/office/drawing/2014/main" id="{83EAC1EF-47A0-4F01-AEDF-70B4918C13D4}"/>
              </a:ext>
            </a:extLst>
          </p:cNvPr>
          <p:cNvPicPr>
            <a:picLocks noChangeAspect="1"/>
          </p:cNvPicPr>
          <p:nvPr/>
        </p:nvPicPr>
        <p:blipFill>
          <a:blip r:embed="rId2"/>
          <a:stretch>
            <a:fillRect/>
          </a:stretch>
        </p:blipFill>
        <p:spPr>
          <a:xfrm>
            <a:off x="347042" y="2187171"/>
            <a:ext cx="3763286" cy="2917567"/>
          </a:xfrm>
          <a:prstGeom prst="rect">
            <a:avLst/>
          </a:prstGeom>
        </p:spPr>
      </p:pic>
      <p:pic>
        <p:nvPicPr>
          <p:cNvPr id="7" name="Picture 6">
            <a:extLst>
              <a:ext uri="{FF2B5EF4-FFF2-40B4-BE49-F238E27FC236}">
                <a16:creationId xmlns:a16="http://schemas.microsoft.com/office/drawing/2014/main" id="{22EFE348-A9A8-4F14-A70F-D183B8A03482}"/>
              </a:ext>
            </a:extLst>
          </p:cNvPr>
          <p:cNvPicPr>
            <a:picLocks noChangeAspect="1"/>
          </p:cNvPicPr>
          <p:nvPr/>
        </p:nvPicPr>
        <p:blipFill>
          <a:blip r:embed="rId3"/>
          <a:stretch>
            <a:fillRect/>
          </a:stretch>
        </p:blipFill>
        <p:spPr>
          <a:xfrm>
            <a:off x="4340420" y="2187171"/>
            <a:ext cx="3972170" cy="2917567"/>
          </a:xfrm>
          <a:prstGeom prst="rect">
            <a:avLst/>
          </a:prstGeom>
        </p:spPr>
      </p:pic>
      <p:pic>
        <p:nvPicPr>
          <p:cNvPr id="8" name="Picture 7">
            <a:extLst>
              <a:ext uri="{FF2B5EF4-FFF2-40B4-BE49-F238E27FC236}">
                <a16:creationId xmlns:a16="http://schemas.microsoft.com/office/drawing/2014/main" id="{4C4D4AFF-6066-421A-8357-E64A3B9716E7}"/>
              </a:ext>
            </a:extLst>
          </p:cNvPr>
          <p:cNvPicPr>
            <a:picLocks noChangeAspect="1"/>
          </p:cNvPicPr>
          <p:nvPr/>
        </p:nvPicPr>
        <p:blipFill>
          <a:blip r:embed="rId4"/>
          <a:stretch>
            <a:fillRect/>
          </a:stretch>
        </p:blipFill>
        <p:spPr>
          <a:xfrm>
            <a:off x="8542683" y="2187171"/>
            <a:ext cx="3392224" cy="1480995"/>
          </a:xfrm>
          <a:prstGeom prst="rect">
            <a:avLst/>
          </a:prstGeom>
        </p:spPr>
      </p:pic>
      <p:pic>
        <p:nvPicPr>
          <p:cNvPr id="9" name="Picture 8">
            <a:extLst>
              <a:ext uri="{FF2B5EF4-FFF2-40B4-BE49-F238E27FC236}">
                <a16:creationId xmlns:a16="http://schemas.microsoft.com/office/drawing/2014/main" id="{FA4010F7-E445-40A6-A991-E59805BB75AA}"/>
              </a:ext>
            </a:extLst>
          </p:cNvPr>
          <p:cNvPicPr>
            <a:picLocks noChangeAspect="1"/>
          </p:cNvPicPr>
          <p:nvPr/>
        </p:nvPicPr>
        <p:blipFill>
          <a:blip r:embed="rId5"/>
          <a:stretch>
            <a:fillRect/>
          </a:stretch>
        </p:blipFill>
        <p:spPr>
          <a:xfrm>
            <a:off x="8542682" y="3778858"/>
            <a:ext cx="3392225" cy="1325880"/>
          </a:xfrm>
          <a:prstGeom prst="rect">
            <a:avLst/>
          </a:prstGeom>
        </p:spPr>
      </p:pic>
      <p:sp>
        <p:nvSpPr>
          <p:cNvPr id="11" name="TextBox 10">
            <a:extLst>
              <a:ext uri="{FF2B5EF4-FFF2-40B4-BE49-F238E27FC236}">
                <a16:creationId xmlns:a16="http://schemas.microsoft.com/office/drawing/2014/main" id="{3DBB56B3-F71C-4048-8344-62605A4318C9}"/>
              </a:ext>
            </a:extLst>
          </p:cNvPr>
          <p:cNvSpPr txBox="1"/>
          <p:nvPr/>
        </p:nvSpPr>
        <p:spPr>
          <a:xfrm>
            <a:off x="231831" y="1790204"/>
            <a:ext cx="11703076" cy="369332"/>
          </a:xfrm>
          <a:prstGeom prst="rect">
            <a:avLst/>
          </a:prstGeom>
          <a:noFill/>
        </p:spPr>
        <p:txBody>
          <a:bodyPr wrap="square">
            <a:spAutoFit/>
          </a:bodyPr>
          <a:lstStyle/>
          <a:p>
            <a:r>
              <a:rPr lang="en-IN" b="1" dirty="0">
                <a:solidFill>
                  <a:srgbClr val="FF0000"/>
                </a:solidFill>
              </a:rPr>
              <a:t>DESIGN:                                                                      CREATION:                                                                    EARLY DETECTION:</a:t>
            </a:r>
            <a:endParaRPr lang="en-IN" dirty="0">
              <a:solidFill>
                <a:srgbClr val="FF0000"/>
              </a:solidFill>
            </a:endParaRPr>
          </a:p>
        </p:txBody>
      </p:sp>
    </p:spTree>
    <p:extLst>
      <p:ext uri="{BB962C8B-B14F-4D97-AF65-F5344CB8AC3E}">
        <p14:creationId xmlns:p14="http://schemas.microsoft.com/office/powerpoint/2010/main" val="2268154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612158-8387-47CF-8088-79059A34E653}"/>
              </a:ext>
            </a:extLst>
          </p:cNvPr>
          <p:cNvSpPr txBox="1"/>
          <p:nvPr/>
        </p:nvSpPr>
        <p:spPr>
          <a:xfrm>
            <a:off x="51178" y="-13694"/>
            <a:ext cx="6231835" cy="954107"/>
          </a:xfrm>
          <a:prstGeom prst="rect">
            <a:avLst/>
          </a:prstGeom>
          <a:noFill/>
        </p:spPr>
        <p:txBody>
          <a:bodyPr wrap="square">
            <a:spAutoFit/>
          </a:bodyPr>
          <a:lstStyle/>
          <a:p>
            <a:pPr algn="l" fontAlgn="base"/>
            <a:r>
              <a:rPr lang="en-US" sz="2800" b="1" i="0" dirty="0">
                <a:solidFill>
                  <a:schemeClr val="accent1">
                    <a:lumMod val="75000"/>
                  </a:schemeClr>
                </a:solidFill>
                <a:effectLst/>
                <a:latin typeface="Circular Std Book"/>
              </a:rPr>
              <a:t>Role of Information Technology in the Hospitality Industry</a:t>
            </a:r>
          </a:p>
        </p:txBody>
      </p:sp>
      <p:sp>
        <p:nvSpPr>
          <p:cNvPr id="5" name="TextBox 4">
            <a:extLst>
              <a:ext uri="{FF2B5EF4-FFF2-40B4-BE49-F238E27FC236}">
                <a16:creationId xmlns:a16="http://schemas.microsoft.com/office/drawing/2014/main" id="{BC4B0E13-2417-436E-A2C8-68A73274D8A7}"/>
              </a:ext>
            </a:extLst>
          </p:cNvPr>
          <p:cNvSpPr txBox="1"/>
          <p:nvPr/>
        </p:nvSpPr>
        <p:spPr>
          <a:xfrm>
            <a:off x="2190585" y="1099421"/>
            <a:ext cx="6098650" cy="369332"/>
          </a:xfrm>
          <a:prstGeom prst="rect">
            <a:avLst/>
          </a:prstGeom>
          <a:noFill/>
        </p:spPr>
        <p:txBody>
          <a:bodyPr wrap="square">
            <a:spAutoFit/>
          </a:bodyPr>
          <a:lstStyle/>
          <a:p>
            <a:r>
              <a:rPr lang="en-US" dirty="0"/>
              <a:t> </a:t>
            </a:r>
            <a:endParaRPr lang="en-IN" dirty="0"/>
          </a:p>
        </p:txBody>
      </p:sp>
      <p:sp>
        <p:nvSpPr>
          <p:cNvPr id="7" name="TextBox 6">
            <a:extLst>
              <a:ext uri="{FF2B5EF4-FFF2-40B4-BE49-F238E27FC236}">
                <a16:creationId xmlns:a16="http://schemas.microsoft.com/office/drawing/2014/main" id="{6856A60C-EE5D-42E6-8E89-B39922F5E183}"/>
              </a:ext>
            </a:extLst>
          </p:cNvPr>
          <p:cNvSpPr txBox="1"/>
          <p:nvPr/>
        </p:nvSpPr>
        <p:spPr>
          <a:xfrm>
            <a:off x="69321" y="857318"/>
            <a:ext cx="10489757" cy="1015663"/>
          </a:xfrm>
          <a:prstGeom prst="rect">
            <a:avLst/>
          </a:prstGeom>
          <a:noFill/>
        </p:spPr>
        <p:txBody>
          <a:bodyPr wrap="square">
            <a:spAutoFit/>
          </a:bodyPr>
          <a:lstStyle/>
          <a:p>
            <a:r>
              <a:rPr lang="en-US" sz="2000" b="1" dirty="0">
                <a:latin typeface="Palatino Linotype" panose="02040502050505030304" pitchFamily="18" charset="0"/>
              </a:rPr>
              <a:t>Health information technology is all about communication   between devices, between team members, between patients and their medical providers, between separate medical facilities</a:t>
            </a:r>
            <a:r>
              <a:rPr lang="en-US" sz="2000" b="1" u="sng" dirty="0">
                <a:latin typeface="Palatino Linotype" panose="02040502050505030304" pitchFamily="18" charset="0"/>
              </a:rPr>
              <a:t>. </a:t>
            </a:r>
            <a:endParaRPr lang="en-IN" sz="2000" b="1" u="sng" dirty="0">
              <a:latin typeface="Palatino Linotype" panose="02040502050505030304" pitchFamily="18" charset="0"/>
            </a:endParaRPr>
          </a:p>
        </p:txBody>
      </p:sp>
      <p:sp>
        <p:nvSpPr>
          <p:cNvPr id="9" name="TextBox 8">
            <a:extLst>
              <a:ext uri="{FF2B5EF4-FFF2-40B4-BE49-F238E27FC236}">
                <a16:creationId xmlns:a16="http://schemas.microsoft.com/office/drawing/2014/main" id="{5AF7D366-FB19-4BB7-B41B-B81FE5DC7BC5}"/>
              </a:ext>
            </a:extLst>
          </p:cNvPr>
          <p:cNvSpPr txBox="1"/>
          <p:nvPr/>
        </p:nvSpPr>
        <p:spPr>
          <a:xfrm>
            <a:off x="0" y="1862997"/>
            <a:ext cx="12408193" cy="1477328"/>
          </a:xfrm>
          <a:prstGeom prst="rect">
            <a:avLst/>
          </a:prstGeom>
          <a:noFill/>
        </p:spPr>
        <p:txBody>
          <a:bodyPr wrap="square">
            <a:spAutoFit/>
          </a:bodyPr>
          <a:lstStyle/>
          <a:p>
            <a:r>
              <a:rPr lang="en-US" b="1" dirty="0">
                <a:latin typeface="Palatino Linotype" panose="02040502050505030304" pitchFamily="18" charset="0"/>
              </a:rPr>
              <a:t> IT services provider can help your facility initiate best practices for network security. Today’s patients expect their data to be secure, and we can help establish your reputation as a trustworthy steward of patient data</a:t>
            </a:r>
          </a:p>
          <a:p>
            <a:endParaRPr lang="en-US" b="1" i="1" dirty="0"/>
          </a:p>
          <a:p>
            <a:endParaRPr lang="en-US" b="1" i="1" dirty="0"/>
          </a:p>
          <a:p>
            <a:endParaRPr lang="en-IN" b="1" i="1" dirty="0"/>
          </a:p>
        </p:txBody>
      </p:sp>
      <p:pic>
        <p:nvPicPr>
          <p:cNvPr id="10" name="Picture 9">
            <a:extLst>
              <a:ext uri="{FF2B5EF4-FFF2-40B4-BE49-F238E27FC236}">
                <a16:creationId xmlns:a16="http://schemas.microsoft.com/office/drawing/2014/main" id="{02CC386E-8295-4BE9-BE1F-E3B6FF7C1223}"/>
              </a:ext>
            </a:extLst>
          </p:cNvPr>
          <p:cNvPicPr>
            <a:picLocks noChangeAspect="1"/>
          </p:cNvPicPr>
          <p:nvPr/>
        </p:nvPicPr>
        <p:blipFill>
          <a:blip r:embed="rId2"/>
          <a:stretch>
            <a:fillRect/>
          </a:stretch>
        </p:blipFill>
        <p:spPr>
          <a:xfrm>
            <a:off x="9072502" y="2946023"/>
            <a:ext cx="2784141" cy="1393353"/>
          </a:xfrm>
          <a:prstGeom prst="rect">
            <a:avLst/>
          </a:prstGeom>
        </p:spPr>
      </p:pic>
      <p:sp>
        <p:nvSpPr>
          <p:cNvPr id="12" name="TextBox 11">
            <a:extLst>
              <a:ext uri="{FF2B5EF4-FFF2-40B4-BE49-F238E27FC236}">
                <a16:creationId xmlns:a16="http://schemas.microsoft.com/office/drawing/2014/main" id="{72CA7E99-506F-4BE9-A41A-BFD35FB8541E}"/>
              </a:ext>
            </a:extLst>
          </p:cNvPr>
          <p:cNvSpPr txBox="1"/>
          <p:nvPr/>
        </p:nvSpPr>
        <p:spPr>
          <a:xfrm>
            <a:off x="0" y="2662267"/>
            <a:ext cx="5053054" cy="923330"/>
          </a:xfrm>
          <a:prstGeom prst="rect">
            <a:avLst/>
          </a:prstGeom>
          <a:noFill/>
        </p:spPr>
        <p:txBody>
          <a:bodyPr wrap="square">
            <a:spAutoFit/>
          </a:bodyPr>
          <a:lstStyle/>
          <a:p>
            <a:r>
              <a:rPr lang="en-US" b="1" dirty="0">
                <a:latin typeface="Palatino Linotype" panose="02040502050505030304" pitchFamily="18" charset="0"/>
              </a:rPr>
              <a:t>To improve the overall health of the population by improving the quality of care that patients receive</a:t>
            </a:r>
            <a:r>
              <a:rPr lang="en-US" dirty="0">
                <a:latin typeface="Palatino Linotype" panose="02040502050505030304" pitchFamily="18" charset="0"/>
              </a:rPr>
              <a:t>.</a:t>
            </a:r>
            <a:endParaRPr lang="en-IN" dirty="0">
              <a:latin typeface="Palatino Linotype" panose="02040502050505030304" pitchFamily="18" charset="0"/>
            </a:endParaRPr>
          </a:p>
        </p:txBody>
      </p:sp>
      <p:sp>
        <p:nvSpPr>
          <p:cNvPr id="16" name="TextBox 15">
            <a:extLst>
              <a:ext uri="{FF2B5EF4-FFF2-40B4-BE49-F238E27FC236}">
                <a16:creationId xmlns:a16="http://schemas.microsoft.com/office/drawing/2014/main" id="{D1115484-421A-4C7F-A910-FC22D5502D27}"/>
              </a:ext>
            </a:extLst>
          </p:cNvPr>
          <p:cNvSpPr txBox="1"/>
          <p:nvPr/>
        </p:nvSpPr>
        <p:spPr>
          <a:xfrm>
            <a:off x="-19708" y="3654283"/>
            <a:ext cx="6098650" cy="646331"/>
          </a:xfrm>
          <a:prstGeom prst="rect">
            <a:avLst/>
          </a:prstGeom>
          <a:noFill/>
        </p:spPr>
        <p:txBody>
          <a:bodyPr wrap="square">
            <a:spAutoFit/>
          </a:bodyPr>
          <a:lstStyle/>
          <a:p>
            <a:r>
              <a:rPr lang="en-US" b="1" dirty="0">
                <a:solidFill>
                  <a:srgbClr val="FF0000"/>
                </a:solidFill>
              </a:rPr>
              <a:t>Technological advancements in healthcare that have emerged over the last ten years.</a:t>
            </a:r>
            <a:endParaRPr lang="en-IN" b="1" dirty="0">
              <a:solidFill>
                <a:srgbClr val="FF0000"/>
              </a:solidFill>
            </a:endParaRPr>
          </a:p>
        </p:txBody>
      </p:sp>
      <p:sp>
        <p:nvSpPr>
          <p:cNvPr id="23" name="Star: 5 Points 22">
            <a:extLst>
              <a:ext uri="{FF2B5EF4-FFF2-40B4-BE49-F238E27FC236}">
                <a16:creationId xmlns:a16="http://schemas.microsoft.com/office/drawing/2014/main" id="{BE7E7443-D1D1-4B5C-8B3B-35CF24F677DC}"/>
              </a:ext>
            </a:extLst>
          </p:cNvPr>
          <p:cNvSpPr/>
          <p:nvPr/>
        </p:nvSpPr>
        <p:spPr>
          <a:xfrm flipH="1" flipV="1">
            <a:off x="2060151" y="4534786"/>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tar: 5 Points 23">
            <a:extLst>
              <a:ext uri="{FF2B5EF4-FFF2-40B4-BE49-F238E27FC236}">
                <a16:creationId xmlns:a16="http://schemas.microsoft.com/office/drawing/2014/main" id="{9968617D-6DA6-40F6-BF79-47CFFC57A506}"/>
              </a:ext>
            </a:extLst>
          </p:cNvPr>
          <p:cNvSpPr/>
          <p:nvPr/>
        </p:nvSpPr>
        <p:spPr>
          <a:xfrm flipV="1">
            <a:off x="2060151" y="4788137"/>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Star: 5 Points 24">
            <a:extLst>
              <a:ext uri="{FF2B5EF4-FFF2-40B4-BE49-F238E27FC236}">
                <a16:creationId xmlns:a16="http://schemas.microsoft.com/office/drawing/2014/main" id="{E518501A-6673-493C-B847-30715BF7B9F6}"/>
              </a:ext>
            </a:extLst>
          </p:cNvPr>
          <p:cNvSpPr/>
          <p:nvPr/>
        </p:nvSpPr>
        <p:spPr>
          <a:xfrm flipV="1">
            <a:off x="2076149" y="5103057"/>
            <a:ext cx="45719" cy="508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tar: 5 Points 25">
            <a:extLst>
              <a:ext uri="{FF2B5EF4-FFF2-40B4-BE49-F238E27FC236}">
                <a16:creationId xmlns:a16="http://schemas.microsoft.com/office/drawing/2014/main" id="{008F7533-3CD0-4AF4-B6C9-EC8035750616}"/>
              </a:ext>
            </a:extLst>
          </p:cNvPr>
          <p:cNvSpPr/>
          <p:nvPr/>
        </p:nvSpPr>
        <p:spPr>
          <a:xfrm flipV="1">
            <a:off x="2090192" y="5443205"/>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Star: 5 Points 26">
            <a:extLst>
              <a:ext uri="{FF2B5EF4-FFF2-40B4-BE49-F238E27FC236}">
                <a16:creationId xmlns:a16="http://schemas.microsoft.com/office/drawing/2014/main" id="{6E102E99-5E20-43F0-9B72-024AA6DC9DAB}"/>
              </a:ext>
            </a:extLst>
          </p:cNvPr>
          <p:cNvSpPr/>
          <p:nvPr/>
        </p:nvSpPr>
        <p:spPr>
          <a:xfrm flipH="1">
            <a:off x="2085047" y="5742276"/>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Star: 5 Points 27">
            <a:extLst>
              <a:ext uri="{FF2B5EF4-FFF2-40B4-BE49-F238E27FC236}">
                <a16:creationId xmlns:a16="http://schemas.microsoft.com/office/drawing/2014/main" id="{67BF9645-7774-4CAB-8F26-8670C02E57C8}"/>
              </a:ext>
            </a:extLst>
          </p:cNvPr>
          <p:cNvSpPr/>
          <p:nvPr/>
        </p:nvSpPr>
        <p:spPr>
          <a:xfrm flipH="1">
            <a:off x="2097108" y="6134468"/>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Star: 5 Points 28">
            <a:extLst>
              <a:ext uri="{FF2B5EF4-FFF2-40B4-BE49-F238E27FC236}">
                <a16:creationId xmlns:a16="http://schemas.microsoft.com/office/drawing/2014/main" id="{EA8E5FB1-9B56-4944-BCE4-41BE2EF1AD50}"/>
              </a:ext>
            </a:extLst>
          </p:cNvPr>
          <p:cNvSpPr/>
          <p:nvPr/>
        </p:nvSpPr>
        <p:spPr>
          <a:xfrm>
            <a:off x="2102125" y="6508256"/>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9AFD8388-2A2C-49B5-8C1C-A2C262DA3B92}"/>
              </a:ext>
            </a:extLst>
          </p:cNvPr>
          <p:cNvSpPr txBox="1"/>
          <p:nvPr/>
        </p:nvSpPr>
        <p:spPr>
          <a:xfrm>
            <a:off x="2119967" y="4356798"/>
            <a:ext cx="6188766" cy="1477328"/>
          </a:xfrm>
          <a:prstGeom prst="rect">
            <a:avLst/>
          </a:prstGeom>
          <a:noFill/>
        </p:spPr>
        <p:txBody>
          <a:bodyPr wrap="square">
            <a:spAutoFit/>
          </a:bodyPr>
          <a:lstStyle/>
          <a:p>
            <a:r>
              <a:rPr lang="en-US" dirty="0"/>
              <a:t>Remote monitoring tools.</a:t>
            </a:r>
          </a:p>
          <a:p>
            <a:r>
              <a:rPr lang="en-US" dirty="0"/>
              <a:t>Sensor and wearable technology.</a:t>
            </a:r>
          </a:p>
          <a:p>
            <a:r>
              <a:rPr lang="en-US" dirty="0"/>
              <a:t>Wireless communication. </a:t>
            </a:r>
          </a:p>
          <a:p>
            <a:r>
              <a:rPr lang="en-US" dirty="0"/>
              <a:t> </a:t>
            </a:r>
          </a:p>
          <a:p>
            <a:endParaRPr lang="en-IN" dirty="0"/>
          </a:p>
        </p:txBody>
      </p:sp>
      <p:pic>
        <p:nvPicPr>
          <p:cNvPr id="37" name="Picture 36">
            <a:extLst>
              <a:ext uri="{FF2B5EF4-FFF2-40B4-BE49-F238E27FC236}">
                <a16:creationId xmlns:a16="http://schemas.microsoft.com/office/drawing/2014/main" id="{9E9ADD5F-28F7-4B55-9193-DE5EA935FB30}"/>
              </a:ext>
            </a:extLst>
          </p:cNvPr>
          <p:cNvPicPr>
            <a:picLocks noChangeAspect="1"/>
          </p:cNvPicPr>
          <p:nvPr/>
        </p:nvPicPr>
        <p:blipFill>
          <a:blip r:embed="rId3"/>
          <a:stretch>
            <a:fillRect/>
          </a:stretch>
        </p:blipFill>
        <p:spPr>
          <a:xfrm>
            <a:off x="5719625" y="2946023"/>
            <a:ext cx="1807766" cy="1355825"/>
          </a:xfrm>
          <a:prstGeom prst="rect">
            <a:avLst/>
          </a:prstGeom>
        </p:spPr>
      </p:pic>
      <p:sp>
        <p:nvSpPr>
          <p:cNvPr id="39" name="TextBox 38">
            <a:extLst>
              <a:ext uri="{FF2B5EF4-FFF2-40B4-BE49-F238E27FC236}">
                <a16:creationId xmlns:a16="http://schemas.microsoft.com/office/drawing/2014/main" id="{662C657B-D3B5-4ECD-940D-B1AE9845A01F}"/>
              </a:ext>
            </a:extLst>
          </p:cNvPr>
          <p:cNvSpPr txBox="1"/>
          <p:nvPr/>
        </p:nvSpPr>
        <p:spPr>
          <a:xfrm>
            <a:off x="5581997" y="2485226"/>
            <a:ext cx="2808688" cy="369332"/>
          </a:xfrm>
          <a:prstGeom prst="rect">
            <a:avLst/>
          </a:prstGeom>
          <a:noFill/>
        </p:spPr>
        <p:txBody>
          <a:bodyPr wrap="square">
            <a:spAutoFit/>
          </a:bodyPr>
          <a:lstStyle/>
          <a:p>
            <a:r>
              <a:rPr lang="en-IN" i="1" dirty="0">
                <a:solidFill>
                  <a:srgbClr val="FF0000"/>
                </a:solidFill>
              </a:rPr>
              <a:t>Remote monitoring tools</a:t>
            </a:r>
          </a:p>
        </p:txBody>
      </p:sp>
      <p:pic>
        <p:nvPicPr>
          <p:cNvPr id="40" name="Picture 39">
            <a:extLst>
              <a:ext uri="{FF2B5EF4-FFF2-40B4-BE49-F238E27FC236}">
                <a16:creationId xmlns:a16="http://schemas.microsoft.com/office/drawing/2014/main" id="{4A224984-A4D6-41B7-A2C0-303F6728815D}"/>
              </a:ext>
            </a:extLst>
          </p:cNvPr>
          <p:cNvPicPr>
            <a:picLocks noChangeAspect="1"/>
          </p:cNvPicPr>
          <p:nvPr/>
        </p:nvPicPr>
        <p:blipFill>
          <a:blip r:embed="rId4"/>
          <a:stretch>
            <a:fillRect/>
          </a:stretch>
        </p:blipFill>
        <p:spPr>
          <a:xfrm>
            <a:off x="8447096" y="4892314"/>
            <a:ext cx="2485124" cy="1431276"/>
          </a:xfrm>
          <a:prstGeom prst="rect">
            <a:avLst/>
          </a:prstGeom>
        </p:spPr>
      </p:pic>
      <p:sp>
        <p:nvSpPr>
          <p:cNvPr id="42" name="TextBox 41">
            <a:extLst>
              <a:ext uri="{FF2B5EF4-FFF2-40B4-BE49-F238E27FC236}">
                <a16:creationId xmlns:a16="http://schemas.microsoft.com/office/drawing/2014/main" id="{87F1FA65-7DE5-42D7-8DA0-6C5772C2CC9B}"/>
              </a:ext>
            </a:extLst>
          </p:cNvPr>
          <p:cNvSpPr txBox="1"/>
          <p:nvPr/>
        </p:nvSpPr>
        <p:spPr>
          <a:xfrm>
            <a:off x="8428653" y="4395839"/>
            <a:ext cx="3286760" cy="369332"/>
          </a:xfrm>
          <a:prstGeom prst="rect">
            <a:avLst/>
          </a:prstGeom>
          <a:noFill/>
        </p:spPr>
        <p:txBody>
          <a:bodyPr wrap="square">
            <a:spAutoFit/>
          </a:bodyPr>
          <a:lstStyle/>
          <a:p>
            <a:r>
              <a:rPr kumimoji="0" lang="en-US" sz="1800" b="0" i="1" u="none" strike="noStrike" kern="1200" cap="none" spc="0" normalizeH="0" baseline="0" noProof="0" dirty="0">
                <a:ln>
                  <a:noFill/>
                </a:ln>
                <a:solidFill>
                  <a:srgbClr val="FF0000"/>
                </a:solidFill>
                <a:effectLst/>
                <a:uLnTx/>
                <a:uFillTx/>
                <a:latin typeface="Corbel" panose="020B0503020204020204"/>
              </a:rPr>
              <a:t>Sensors and wearable technology</a:t>
            </a:r>
            <a:endParaRPr lang="en-IN" i="1" dirty="0">
              <a:solidFill>
                <a:srgbClr val="FF0000"/>
              </a:solidFill>
            </a:endParaRPr>
          </a:p>
        </p:txBody>
      </p:sp>
      <p:sp>
        <p:nvSpPr>
          <p:cNvPr id="44" name="TextBox 43">
            <a:extLst>
              <a:ext uri="{FF2B5EF4-FFF2-40B4-BE49-F238E27FC236}">
                <a16:creationId xmlns:a16="http://schemas.microsoft.com/office/drawing/2014/main" id="{76B4B373-A543-4D75-A7C5-380CCAEF79C9}"/>
              </a:ext>
            </a:extLst>
          </p:cNvPr>
          <p:cNvSpPr txBox="1"/>
          <p:nvPr/>
        </p:nvSpPr>
        <p:spPr>
          <a:xfrm>
            <a:off x="2091194" y="5247860"/>
            <a:ext cx="3223006" cy="376641"/>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The electronic health record</a:t>
            </a:r>
            <a:endParaRPr lang="en-IN" dirty="0"/>
          </a:p>
        </p:txBody>
      </p:sp>
      <p:sp>
        <p:nvSpPr>
          <p:cNvPr id="46" name="TextBox 45">
            <a:extLst>
              <a:ext uri="{FF2B5EF4-FFF2-40B4-BE49-F238E27FC236}">
                <a16:creationId xmlns:a16="http://schemas.microsoft.com/office/drawing/2014/main" id="{44C1ACE7-83AE-4238-8DEC-292F725D1FDF}"/>
              </a:ext>
            </a:extLst>
          </p:cNvPr>
          <p:cNvSpPr txBox="1"/>
          <p:nvPr/>
        </p:nvSpPr>
        <p:spPr>
          <a:xfrm>
            <a:off x="2130766" y="5557610"/>
            <a:ext cx="1339795"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mHealth. </a:t>
            </a:r>
          </a:p>
        </p:txBody>
      </p:sp>
      <p:sp>
        <p:nvSpPr>
          <p:cNvPr id="48" name="TextBox 47">
            <a:extLst>
              <a:ext uri="{FF2B5EF4-FFF2-40B4-BE49-F238E27FC236}">
                <a16:creationId xmlns:a16="http://schemas.microsoft.com/office/drawing/2014/main" id="{50569AB0-D540-4E2C-864E-4C5CFC4EADB4}"/>
              </a:ext>
            </a:extLst>
          </p:cNvPr>
          <p:cNvSpPr txBox="1"/>
          <p:nvPr/>
        </p:nvSpPr>
        <p:spPr>
          <a:xfrm>
            <a:off x="2138717" y="5966992"/>
            <a:ext cx="6069799" cy="369332"/>
          </a:xfrm>
          <a:prstGeom prst="rect">
            <a:avLst/>
          </a:prstGeom>
          <a:noFill/>
        </p:spPr>
        <p:txBody>
          <a:bodyPr wrap="square">
            <a:spAutoFit/>
          </a:bodyPr>
          <a:lstStyle/>
          <a:p>
            <a:r>
              <a:rPr lang="en-US" dirty="0">
                <a:solidFill>
                  <a:schemeClr val="tx1">
                    <a:lumMod val="85000"/>
                    <a:lumOff val="15000"/>
                  </a:schemeClr>
                </a:solidFill>
                <a:latin typeface="Palatino Linotype" panose="02040502050505030304" pitchFamily="18" charset="0"/>
              </a:rPr>
              <a:t>Telehealth.</a:t>
            </a:r>
            <a:endParaRPr lang="en-IN" dirty="0">
              <a:solidFill>
                <a:schemeClr val="tx1">
                  <a:lumMod val="85000"/>
                  <a:lumOff val="15000"/>
                </a:schemeClr>
              </a:solidFill>
            </a:endParaRPr>
          </a:p>
        </p:txBody>
      </p:sp>
      <p:sp>
        <p:nvSpPr>
          <p:cNvPr id="50" name="TextBox 49">
            <a:extLst>
              <a:ext uri="{FF2B5EF4-FFF2-40B4-BE49-F238E27FC236}">
                <a16:creationId xmlns:a16="http://schemas.microsoft.com/office/drawing/2014/main" id="{575E38B1-0D72-4B13-BD7B-3F024987C225}"/>
              </a:ext>
            </a:extLst>
          </p:cNvPr>
          <p:cNvSpPr txBox="1"/>
          <p:nvPr/>
        </p:nvSpPr>
        <p:spPr>
          <a:xfrm>
            <a:off x="2180641" y="6323590"/>
            <a:ext cx="609865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Wireless communication</a:t>
            </a:r>
            <a:endParaRPr lang="en-IN" dirty="0"/>
          </a:p>
        </p:txBody>
      </p:sp>
      <p:pic>
        <p:nvPicPr>
          <p:cNvPr id="51" name="Picture 50">
            <a:extLst>
              <a:ext uri="{FF2B5EF4-FFF2-40B4-BE49-F238E27FC236}">
                <a16:creationId xmlns:a16="http://schemas.microsoft.com/office/drawing/2014/main" id="{8A59A1D3-3244-4856-B281-7DCB322EFF76}"/>
              </a:ext>
            </a:extLst>
          </p:cNvPr>
          <p:cNvPicPr>
            <a:picLocks noChangeAspect="1"/>
          </p:cNvPicPr>
          <p:nvPr/>
        </p:nvPicPr>
        <p:blipFill>
          <a:blip r:embed="rId5"/>
          <a:stretch>
            <a:fillRect/>
          </a:stretch>
        </p:blipFill>
        <p:spPr>
          <a:xfrm>
            <a:off x="5790303" y="4882854"/>
            <a:ext cx="2488988" cy="1481831"/>
          </a:xfrm>
          <a:prstGeom prst="rect">
            <a:avLst/>
          </a:prstGeom>
        </p:spPr>
      </p:pic>
      <p:sp>
        <p:nvSpPr>
          <p:cNvPr id="53" name="TextBox 52">
            <a:extLst>
              <a:ext uri="{FF2B5EF4-FFF2-40B4-BE49-F238E27FC236}">
                <a16:creationId xmlns:a16="http://schemas.microsoft.com/office/drawing/2014/main" id="{9B06ACF1-04DA-4805-9AD3-241224FB844F}"/>
              </a:ext>
            </a:extLst>
          </p:cNvPr>
          <p:cNvSpPr txBox="1"/>
          <p:nvPr/>
        </p:nvSpPr>
        <p:spPr>
          <a:xfrm>
            <a:off x="5620132" y="4403676"/>
            <a:ext cx="2732419" cy="369332"/>
          </a:xfrm>
          <a:prstGeom prst="rect">
            <a:avLst/>
          </a:prstGeom>
          <a:noFill/>
        </p:spPr>
        <p:txBody>
          <a:bodyPr wrap="square">
            <a:spAutoFit/>
          </a:bodyPr>
          <a:lstStyle/>
          <a:p>
            <a:r>
              <a:rPr kumimoji="0" lang="en-US" sz="1800" b="0" i="1" u="none" strike="noStrike" kern="1200" cap="none" spc="0" normalizeH="0" baseline="0" noProof="0" dirty="0">
                <a:ln>
                  <a:noFill/>
                </a:ln>
                <a:solidFill>
                  <a:srgbClr val="FF0000"/>
                </a:solidFill>
                <a:effectLst/>
                <a:uLnTx/>
                <a:uFillTx/>
                <a:latin typeface="Corbel" panose="020B0503020204020204"/>
              </a:rPr>
              <a:t>Wireless communication</a:t>
            </a:r>
            <a:endParaRPr lang="en-IN" i="1" dirty="0">
              <a:solidFill>
                <a:srgbClr val="FF0000"/>
              </a:solidFill>
            </a:endParaRPr>
          </a:p>
        </p:txBody>
      </p:sp>
      <p:pic>
        <p:nvPicPr>
          <p:cNvPr id="54" name="Picture 53">
            <a:extLst>
              <a:ext uri="{FF2B5EF4-FFF2-40B4-BE49-F238E27FC236}">
                <a16:creationId xmlns:a16="http://schemas.microsoft.com/office/drawing/2014/main" id="{1F77E225-9DC4-42C4-A1B6-450FE2F0B11A}"/>
              </a:ext>
            </a:extLst>
          </p:cNvPr>
          <p:cNvPicPr>
            <a:picLocks noChangeAspect="1"/>
          </p:cNvPicPr>
          <p:nvPr/>
        </p:nvPicPr>
        <p:blipFill>
          <a:blip r:embed="rId6"/>
          <a:stretch>
            <a:fillRect/>
          </a:stretch>
        </p:blipFill>
        <p:spPr>
          <a:xfrm>
            <a:off x="7690598" y="2936736"/>
            <a:ext cx="1323906" cy="1402640"/>
          </a:xfrm>
          <a:prstGeom prst="rect">
            <a:avLst/>
          </a:prstGeom>
        </p:spPr>
      </p:pic>
    </p:spTree>
    <p:extLst>
      <p:ext uri="{BB962C8B-B14F-4D97-AF65-F5344CB8AC3E}">
        <p14:creationId xmlns:p14="http://schemas.microsoft.com/office/powerpoint/2010/main" val="32500071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1000" fill="hold"/>
                                        <p:tgtEl>
                                          <p:spTgt spid="54"/>
                                        </p:tgtEl>
                                        <p:attrNameLst>
                                          <p:attrName>ppt_w</p:attrName>
                                        </p:attrNameLst>
                                      </p:cBhvr>
                                      <p:tavLst>
                                        <p:tav tm="0">
                                          <p:val>
                                            <p:fltVal val="0"/>
                                          </p:val>
                                        </p:tav>
                                        <p:tav tm="100000">
                                          <p:val>
                                            <p:strVal val="#ppt_w"/>
                                          </p:val>
                                        </p:tav>
                                      </p:tavLst>
                                    </p:anim>
                                    <p:anim calcmode="lin" valueType="num">
                                      <p:cBhvr>
                                        <p:cTn id="14" dur="1000" fill="hold"/>
                                        <p:tgtEl>
                                          <p:spTgt spid="54"/>
                                        </p:tgtEl>
                                        <p:attrNameLst>
                                          <p:attrName>ppt_h</p:attrName>
                                        </p:attrNameLst>
                                      </p:cBhvr>
                                      <p:tavLst>
                                        <p:tav tm="0">
                                          <p:val>
                                            <p:fltVal val="0"/>
                                          </p:val>
                                        </p:tav>
                                        <p:tav tm="100000">
                                          <p:val>
                                            <p:strVal val="#ppt_h"/>
                                          </p:val>
                                        </p:tav>
                                      </p:tavLst>
                                    </p:anim>
                                    <p:anim calcmode="lin" valueType="num">
                                      <p:cBhvr>
                                        <p:cTn id="15" dur="1000" fill="hold"/>
                                        <p:tgtEl>
                                          <p:spTgt spid="54"/>
                                        </p:tgtEl>
                                        <p:attrNameLst>
                                          <p:attrName>style.rotation</p:attrName>
                                        </p:attrNameLst>
                                      </p:cBhvr>
                                      <p:tavLst>
                                        <p:tav tm="0">
                                          <p:val>
                                            <p:fltVal val="90"/>
                                          </p:val>
                                        </p:tav>
                                        <p:tav tm="100000">
                                          <p:val>
                                            <p:fltVal val="0"/>
                                          </p:val>
                                        </p:tav>
                                      </p:tavLst>
                                    </p:anim>
                                    <p:animEffect transition="in" filter="fade">
                                      <p:cBhvr>
                                        <p:cTn id="16" dur="1000"/>
                                        <p:tgtEl>
                                          <p:spTgt spid="54"/>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 calcmode="lin" valueType="num">
                                      <p:cBhvr>
                                        <p:cTn id="27" dur="1000" fill="hold"/>
                                        <p:tgtEl>
                                          <p:spTgt spid="40"/>
                                        </p:tgtEl>
                                        <p:attrNameLst>
                                          <p:attrName>style.rotation</p:attrName>
                                        </p:attrNameLst>
                                      </p:cBhvr>
                                      <p:tavLst>
                                        <p:tav tm="0">
                                          <p:val>
                                            <p:fltVal val="90"/>
                                          </p:val>
                                        </p:tav>
                                        <p:tav tm="100000">
                                          <p:val>
                                            <p:fltVal val="0"/>
                                          </p:val>
                                        </p:tav>
                                      </p:tavLst>
                                    </p:anim>
                                    <p:animEffect transition="in" filter="fade">
                                      <p:cBhvr>
                                        <p:cTn id="28" dur="1000"/>
                                        <p:tgtEl>
                                          <p:spTgt spid="40"/>
                                        </p:tgtEl>
                                      </p:cBhvr>
                                    </p:animEffect>
                                  </p:childTnLst>
                                </p:cTn>
                              </p:par>
                              <p:par>
                                <p:cTn id="29" presetID="3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1000" fill="hold"/>
                                        <p:tgtEl>
                                          <p:spTgt spid="51"/>
                                        </p:tgtEl>
                                        <p:attrNameLst>
                                          <p:attrName>ppt_w</p:attrName>
                                        </p:attrNameLst>
                                      </p:cBhvr>
                                      <p:tavLst>
                                        <p:tav tm="0">
                                          <p:val>
                                            <p:fltVal val="0"/>
                                          </p:val>
                                        </p:tav>
                                        <p:tav tm="100000">
                                          <p:val>
                                            <p:strVal val="#ppt_w"/>
                                          </p:val>
                                        </p:tav>
                                      </p:tavLst>
                                    </p:anim>
                                    <p:anim calcmode="lin" valueType="num">
                                      <p:cBhvr>
                                        <p:cTn id="32" dur="1000" fill="hold"/>
                                        <p:tgtEl>
                                          <p:spTgt spid="51"/>
                                        </p:tgtEl>
                                        <p:attrNameLst>
                                          <p:attrName>ppt_h</p:attrName>
                                        </p:attrNameLst>
                                      </p:cBhvr>
                                      <p:tavLst>
                                        <p:tav tm="0">
                                          <p:val>
                                            <p:fltVal val="0"/>
                                          </p:val>
                                        </p:tav>
                                        <p:tav tm="100000">
                                          <p:val>
                                            <p:strVal val="#ppt_h"/>
                                          </p:val>
                                        </p:tav>
                                      </p:tavLst>
                                    </p:anim>
                                    <p:anim calcmode="lin" valueType="num">
                                      <p:cBhvr>
                                        <p:cTn id="33" dur="1000" fill="hold"/>
                                        <p:tgtEl>
                                          <p:spTgt spid="51"/>
                                        </p:tgtEl>
                                        <p:attrNameLst>
                                          <p:attrName>style.rotation</p:attrName>
                                        </p:attrNameLst>
                                      </p:cBhvr>
                                      <p:tavLst>
                                        <p:tav tm="0">
                                          <p:val>
                                            <p:fltVal val="90"/>
                                          </p:val>
                                        </p:tav>
                                        <p:tav tm="100000">
                                          <p:val>
                                            <p:fltVal val="0"/>
                                          </p:val>
                                        </p:tav>
                                      </p:tavLst>
                                    </p:anim>
                                    <p:animEffect transition="in" filter="fade">
                                      <p:cBhvr>
                                        <p:cTn id="34"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0000">
              <a:schemeClr val="bg2">
                <a:tint val="97000"/>
                <a:hueMod val="92000"/>
                <a:satMod val="169000"/>
                <a:lumMod val="33000"/>
                <a:lumOff val="67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BEADEE-34AF-4427-9845-76FB71C458E7}"/>
              </a:ext>
            </a:extLst>
          </p:cNvPr>
          <p:cNvPicPr>
            <a:picLocks noChangeAspect="1"/>
          </p:cNvPicPr>
          <p:nvPr/>
        </p:nvPicPr>
        <p:blipFill>
          <a:blip r:embed="rId2"/>
          <a:stretch>
            <a:fillRect/>
          </a:stretch>
        </p:blipFill>
        <p:spPr>
          <a:xfrm>
            <a:off x="1868495" y="375239"/>
            <a:ext cx="3550217" cy="1556593"/>
          </a:xfrm>
          <a:prstGeom prst="rect">
            <a:avLst/>
          </a:prstGeom>
        </p:spPr>
      </p:pic>
      <p:sp>
        <p:nvSpPr>
          <p:cNvPr id="10" name="TextBox 9">
            <a:extLst>
              <a:ext uri="{FF2B5EF4-FFF2-40B4-BE49-F238E27FC236}">
                <a16:creationId xmlns:a16="http://schemas.microsoft.com/office/drawing/2014/main" id="{EDF2A2C3-BF10-4B41-B2E9-19ACAF58402A}"/>
              </a:ext>
            </a:extLst>
          </p:cNvPr>
          <p:cNvSpPr txBox="1"/>
          <p:nvPr/>
        </p:nvSpPr>
        <p:spPr>
          <a:xfrm>
            <a:off x="1542552" y="3144438"/>
            <a:ext cx="9652885" cy="3416320"/>
          </a:xfrm>
          <a:prstGeom prst="rect">
            <a:avLst/>
          </a:prstGeom>
          <a:noFill/>
        </p:spPr>
        <p:txBody>
          <a:bodyPr wrap="square">
            <a:spAutoFit/>
          </a:bodyPr>
          <a:lstStyle/>
          <a:p>
            <a:r>
              <a:rPr lang="en-US" b="1" dirty="0">
                <a:solidFill>
                  <a:srgbClr val="FF0000"/>
                </a:solidFill>
              </a:rPr>
              <a:t>M HEALTH:</a:t>
            </a:r>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   </a:t>
            </a:r>
            <a:r>
              <a:rPr lang="en-US" b="1" dirty="0">
                <a:solidFill>
                  <a:schemeClr val="tx1">
                    <a:lumMod val="95000"/>
                    <a:lumOff val="5000"/>
                  </a:schemeClr>
                </a:solidFill>
              </a:rPr>
              <a:t>Abbreviation for </a:t>
            </a:r>
            <a:r>
              <a:rPr lang="en-US" b="1" dirty="0">
                <a:solidFill>
                  <a:schemeClr val="tx1">
                    <a:lumMod val="95000"/>
                    <a:lumOff val="5000"/>
                  </a:schemeClr>
                </a:solidFill>
                <a:latin typeface="Palatino Linotype" panose="02040502050505030304" pitchFamily="18" charset="0"/>
              </a:rPr>
              <a:t>mobile health</a:t>
            </a:r>
            <a:r>
              <a:rPr lang="en-US" b="1" dirty="0">
                <a:solidFill>
                  <a:schemeClr val="tx1">
                    <a:lumMod val="95000"/>
                    <a:lumOff val="5000"/>
                  </a:schemeClr>
                </a:solidFill>
              </a:rPr>
              <a:t>, a term used for the practice of medicine and public health supported by mobile devices. The term is most commonly used in reference to using mobile communication devices, such as mobile phones, tablet computers and wearable devices such as smart watches</a:t>
            </a:r>
            <a:endParaRPr lang="en-IN" b="1" dirty="0">
              <a:solidFill>
                <a:schemeClr val="tx1">
                  <a:lumMod val="95000"/>
                  <a:lumOff val="5000"/>
                </a:schemeClr>
              </a:solidFill>
            </a:endParaRPr>
          </a:p>
        </p:txBody>
      </p:sp>
      <p:pic>
        <p:nvPicPr>
          <p:cNvPr id="11" name="Picture 10">
            <a:extLst>
              <a:ext uri="{FF2B5EF4-FFF2-40B4-BE49-F238E27FC236}">
                <a16:creationId xmlns:a16="http://schemas.microsoft.com/office/drawing/2014/main" id="{124DDFE7-C320-40CA-B4A9-9225F245F267}"/>
              </a:ext>
            </a:extLst>
          </p:cNvPr>
          <p:cNvPicPr>
            <a:picLocks noChangeAspect="1"/>
          </p:cNvPicPr>
          <p:nvPr/>
        </p:nvPicPr>
        <p:blipFill>
          <a:blip r:embed="rId3"/>
          <a:stretch>
            <a:fillRect/>
          </a:stretch>
        </p:blipFill>
        <p:spPr>
          <a:xfrm>
            <a:off x="1868495" y="3513770"/>
            <a:ext cx="3600615" cy="1853939"/>
          </a:xfrm>
          <a:prstGeom prst="rect">
            <a:avLst/>
          </a:prstGeom>
        </p:spPr>
      </p:pic>
      <p:sp>
        <p:nvSpPr>
          <p:cNvPr id="19" name="TextBox 18">
            <a:extLst>
              <a:ext uri="{FF2B5EF4-FFF2-40B4-BE49-F238E27FC236}">
                <a16:creationId xmlns:a16="http://schemas.microsoft.com/office/drawing/2014/main" id="{5B0407AB-F4C1-4663-87F7-78EE4FA19A7D}"/>
              </a:ext>
            </a:extLst>
          </p:cNvPr>
          <p:cNvSpPr txBox="1"/>
          <p:nvPr/>
        </p:nvSpPr>
        <p:spPr>
          <a:xfrm>
            <a:off x="1542552" y="41104"/>
            <a:ext cx="10249231" cy="2862322"/>
          </a:xfrm>
          <a:prstGeom prst="rect">
            <a:avLst/>
          </a:prstGeom>
          <a:noFill/>
        </p:spPr>
        <p:txBody>
          <a:bodyPr wrap="square">
            <a:spAutoFit/>
          </a:bodyPr>
          <a:lstStyle/>
          <a:p>
            <a:r>
              <a:rPr lang="en-US" b="1" dirty="0">
                <a:solidFill>
                  <a:srgbClr val="FF0000"/>
                </a:solidFill>
              </a:rPr>
              <a:t>ELECTRONIC HEALTH RECORD</a:t>
            </a:r>
            <a:r>
              <a:rPr lang="en-US" dirty="0">
                <a:solidFill>
                  <a:srgbClr val="FF0000"/>
                </a:solidFill>
              </a:rPr>
              <a:t>:</a:t>
            </a:r>
          </a:p>
          <a:p>
            <a:endParaRPr lang="en-US" dirty="0">
              <a:solidFill>
                <a:srgbClr val="002060"/>
              </a:solidFill>
            </a:endParaRPr>
          </a:p>
          <a:p>
            <a:endParaRPr lang="en-US" dirty="0"/>
          </a:p>
          <a:p>
            <a:endParaRPr lang="en-US" dirty="0"/>
          </a:p>
          <a:p>
            <a:endParaRPr lang="en-US" dirty="0"/>
          </a:p>
          <a:p>
            <a:endParaRPr lang="en-US" dirty="0"/>
          </a:p>
          <a:p>
            <a:endParaRPr lang="en-US" dirty="0"/>
          </a:p>
          <a:p>
            <a:r>
              <a:rPr lang="en-US" b="1" dirty="0">
                <a:latin typeface="Palatino Linotype" panose="02040502050505030304" pitchFamily="18" charset="0"/>
              </a:rPr>
              <a:t>An Electronic Health Record </a:t>
            </a:r>
            <a:r>
              <a:rPr lang="en-US" b="1" dirty="0"/>
              <a:t>(EHR) is an electronic version of a patients medical history, that is maintained by the provider over time, and may include all of the key administrative clinical data relevant to that persons health. </a:t>
            </a:r>
            <a:endParaRPr lang="en-IN" b="1" dirty="0"/>
          </a:p>
        </p:txBody>
      </p:sp>
      <p:sp>
        <p:nvSpPr>
          <p:cNvPr id="35" name="TextBox 34">
            <a:extLst>
              <a:ext uri="{FF2B5EF4-FFF2-40B4-BE49-F238E27FC236}">
                <a16:creationId xmlns:a16="http://schemas.microsoft.com/office/drawing/2014/main" id="{A7E7F8B0-DA46-49DA-B348-59F164E8B116}"/>
              </a:ext>
            </a:extLst>
          </p:cNvPr>
          <p:cNvSpPr txBox="1"/>
          <p:nvPr/>
        </p:nvSpPr>
        <p:spPr>
          <a:xfrm>
            <a:off x="6492384" y="3144438"/>
            <a:ext cx="6052122" cy="369332"/>
          </a:xfrm>
          <a:prstGeom prst="rect">
            <a:avLst/>
          </a:prstGeom>
          <a:noFill/>
        </p:spPr>
        <p:txBody>
          <a:bodyPr wrap="square">
            <a:spAutoFit/>
          </a:bodyPr>
          <a:lstStyle/>
          <a:p>
            <a:r>
              <a:rPr lang="en-IN" b="1" dirty="0">
                <a:solidFill>
                  <a:srgbClr val="002060"/>
                </a:solidFill>
              </a:rPr>
              <a:t> </a:t>
            </a:r>
          </a:p>
        </p:txBody>
      </p:sp>
      <p:sp>
        <p:nvSpPr>
          <p:cNvPr id="37" name="TextBox 36">
            <a:extLst>
              <a:ext uri="{FF2B5EF4-FFF2-40B4-BE49-F238E27FC236}">
                <a16:creationId xmlns:a16="http://schemas.microsoft.com/office/drawing/2014/main" id="{7757CAF6-90A1-439B-89A6-B901C1E340A2}"/>
              </a:ext>
            </a:extLst>
          </p:cNvPr>
          <p:cNvSpPr txBox="1"/>
          <p:nvPr/>
        </p:nvSpPr>
        <p:spPr>
          <a:xfrm>
            <a:off x="2574734" y="1749264"/>
            <a:ext cx="5687955" cy="2308324"/>
          </a:xfrm>
          <a:prstGeom prst="rect">
            <a:avLst/>
          </a:prstGeom>
          <a:noFill/>
        </p:spPr>
        <p:txBody>
          <a:bodyPr wrap="square">
            <a:spAutoFit/>
          </a:bodyPr>
          <a:lstStyle/>
          <a:p>
            <a:endParaRPr lang="en-US" dirty="0"/>
          </a:p>
          <a:p>
            <a:endParaRPr lang="en-US" b="1" dirty="0">
              <a:solidFill>
                <a:srgbClr val="002060"/>
              </a:solidFill>
            </a:endParaRPr>
          </a:p>
          <a:p>
            <a:endParaRPr lang="en-US" b="1" dirty="0">
              <a:solidFill>
                <a:srgbClr val="002060"/>
              </a:solidFill>
            </a:endParaRPr>
          </a:p>
          <a:p>
            <a:endParaRPr lang="en-US" b="1" dirty="0">
              <a:solidFill>
                <a:srgbClr val="002060"/>
              </a:solidFill>
            </a:endParaRPr>
          </a:p>
          <a:p>
            <a:endParaRPr lang="en-US" b="1" dirty="0">
              <a:solidFill>
                <a:srgbClr val="002060"/>
              </a:solidFill>
            </a:endParaRPr>
          </a:p>
          <a:p>
            <a:endParaRPr lang="en-US" b="1" dirty="0">
              <a:solidFill>
                <a:srgbClr val="002060"/>
              </a:solidFill>
            </a:endParaRPr>
          </a:p>
          <a:p>
            <a:endParaRPr lang="en-US" b="1" dirty="0">
              <a:solidFill>
                <a:srgbClr val="002060"/>
              </a:solidFill>
            </a:endParaRPr>
          </a:p>
          <a:p>
            <a:r>
              <a:rPr lang="en-US" b="1" dirty="0"/>
              <a:t> </a:t>
            </a:r>
            <a:endParaRPr lang="en-IN" b="1" dirty="0"/>
          </a:p>
        </p:txBody>
      </p:sp>
    </p:spTree>
    <p:extLst>
      <p:ext uri="{BB962C8B-B14F-4D97-AF65-F5344CB8AC3E}">
        <p14:creationId xmlns:p14="http://schemas.microsoft.com/office/powerpoint/2010/main" val="3185212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81331D-9492-4AF7-B3D4-64A1101CCDF0}"/>
              </a:ext>
            </a:extLst>
          </p:cNvPr>
          <p:cNvSpPr txBox="1"/>
          <p:nvPr/>
        </p:nvSpPr>
        <p:spPr>
          <a:xfrm>
            <a:off x="1542553" y="197682"/>
            <a:ext cx="8762337"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orbel" panose="020B0503020204020204"/>
                <a:ea typeface="+mn-ea"/>
                <a:cs typeface="+mn-cs"/>
              </a:rPr>
              <a:t>TELE HEALTH</a:t>
            </a:r>
            <a:r>
              <a:rPr kumimoji="0" lang="en-US" sz="1800" b="0" i="0" u="none" strike="noStrike" kern="1200" cap="none" spc="0" normalizeH="0" baseline="0" noProof="0" dirty="0">
                <a:ln>
                  <a:noFill/>
                </a:ln>
                <a:solidFill>
                  <a:srgbClr val="FF0000"/>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CDD0D1">
                    <a:lumMod val="10000"/>
                  </a:srgbClr>
                </a:solidFill>
                <a:latin typeface="Palatino Linotype" panose="02040502050505030304" pitchFamily="18" charset="0"/>
              </a:rPr>
              <a:t>Telehealth</a:t>
            </a:r>
            <a:r>
              <a:rPr kumimoji="0" lang="en-US" sz="1800" b="1" i="0" u="none" strike="noStrike" kern="1200" cap="none" spc="0" normalizeH="0" baseline="0" noProof="0" dirty="0">
                <a:ln>
                  <a:noFill/>
                </a:ln>
                <a:solidFill>
                  <a:srgbClr val="CDD0D1">
                    <a:lumMod val="10000"/>
                  </a:srgbClr>
                </a:solidFill>
                <a:effectLst/>
                <a:uLnTx/>
                <a:uFillTx/>
                <a:latin typeface="Palatino Linotype" panose="02040502050505030304" pitchFamily="18" charset="0"/>
                <a:ea typeface="+mn-ea"/>
                <a:cs typeface="+mn-cs"/>
              </a:rPr>
              <a:t> </a:t>
            </a:r>
            <a:r>
              <a:rPr kumimoji="0" lang="en-US" sz="1800" b="1" i="0" u="none" strike="noStrike" kern="1200" cap="none" spc="0" normalizeH="0" baseline="0" noProof="0" dirty="0">
                <a:ln>
                  <a:noFill/>
                </a:ln>
                <a:solidFill>
                  <a:srgbClr val="CDD0D1">
                    <a:lumMod val="10000"/>
                  </a:srgbClr>
                </a:solidFill>
                <a:effectLst/>
                <a:uLnTx/>
                <a:uFillTx/>
                <a:latin typeface="Corbel" panose="020B0503020204020204"/>
                <a:ea typeface="+mn-ea"/>
                <a:cs typeface="+mn-cs"/>
              </a:rPr>
              <a:t>is the use of communication technologies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rPr>
              <a:t>to provide health care from a distance. Some examples of telehealth include: A "virtual visit" with a health care provider, through a phone call or video chat.</a:t>
            </a:r>
            <a:endParaRPr kumimoji="0" lang="en-IN" sz="18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4B74B50E-4062-4715-97AF-04B8AD2502C3}"/>
              </a:ext>
            </a:extLst>
          </p:cNvPr>
          <p:cNvSpPr txBox="1"/>
          <p:nvPr/>
        </p:nvSpPr>
        <p:spPr>
          <a:xfrm>
            <a:off x="1789043" y="5430900"/>
            <a:ext cx="9382540" cy="923330"/>
          </a:xfrm>
          <a:prstGeom prst="rect">
            <a:avLst/>
          </a:prstGeom>
          <a:noFill/>
        </p:spPr>
        <p:txBody>
          <a:bodyPr wrap="square">
            <a:spAutoFit/>
          </a:bodyPr>
          <a:lstStyle/>
          <a:p>
            <a:r>
              <a:rPr lang="en-US" b="1" dirty="0"/>
              <a:t>A patient portal is a secure online website that gives patients convenient, 24-hour access to personal health information from anywhere with an Internet connection. Using a secure username and password, patients can view health information</a:t>
            </a:r>
            <a:endParaRPr lang="en-IN" b="1" dirty="0"/>
          </a:p>
        </p:txBody>
      </p:sp>
      <p:pic>
        <p:nvPicPr>
          <p:cNvPr id="10" name="Picture 9">
            <a:extLst>
              <a:ext uri="{FF2B5EF4-FFF2-40B4-BE49-F238E27FC236}">
                <a16:creationId xmlns:a16="http://schemas.microsoft.com/office/drawing/2014/main" id="{C1A14E45-688C-4F6D-8AA1-43FEE48ACEF9}"/>
              </a:ext>
            </a:extLst>
          </p:cNvPr>
          <p:cNvPicPr>
            <a:picLocks noChangeAspect="1"/>
          </p:cNvPicPr>
          <p:nvPr/>
        </p:nvPicPr>
        <p:blipFill>
          <a:blip r:embed="rId2"/>
          <a:stretch>
            <a:fillRect/>
          </a:stretch>
        </p:blipFill>
        <p:spPr>
          <a:xfrm>
            <a:off x="1945421" y="3675100"/>
            <a:ext cx="3005588" cy="1755800"/>
          </a:xfrm>
          <a:prstGeom prst="rect">
            <a:avLst/>
          </a:prstGeom>
        </p:spPr>
      </p:pic>
      <p:pic>
        <p:nvPicPr>
          <p:cNvPr id="11" name="Picture 10">
            <a:extLst>
              <a:ext uri="{FF2B5EF4-FFF2-40B4-BE49-F238E27FC236}">
                <a16:creationId xmlns:a16="http://schemas.microsoft.com/office/drawing/2014/main" id="{39CBB2DC-3282-4727-95DE-6C0F632F56BE}"/>
              </a:ext>
            </a:extLst>
          </p:cNvPr>
          <p:cNvPicPr>
            <a:picLocks noChangeAspect="1"/>
          </p:cNvPicPr>
          <p:nvPr/>
        </p:nvPicPr>
        <p:blipFill>
          <a:blip r:embed="rId3"/>
          <a:stretch>
            <a:fillRect/>
          </a:stretch>
        </p:blipFill>
        <p:spPr>
          <a:xfrm>
            <a:off x="1945421" y="567561"/>
            <a:ext cx="3304318" cy="1572904"/>
          </a:xfrm>
          <a:prstGeom prst="rect">
            <a:avLst/>
          </a:prstGeom>
        </p:spPr>
      </p:pic>
      <p:sp>
        <p:nvSpPr>
          <p:cNvPr id="2" name="TextBox 1">
            <a:extLst>
              <a:ext uri="{FF2B5EF4-FFF2-40B4-BE49-F238E27FC236}">
                <a16:creationId xmlns:a16="http://schemas.microsoft.com/office/drawing/2014/main" id="{59838FCA-C0DE-442A-9A05-10F1214BE9EE}"/>
              </a:ext>
            </a:extLst>
          </p:cNvPr>
          <p:cNvSpPr txBox="1"/>
          <p:nvPr/>
        </p:nvSpPr>
        <p:spPr>
          <a:xfrm>
            <a:off x="1639752" y="3182886"/>
            <a:ext cx="2083161" cy="369332"/>
          </a:xfrm>
          <a:prstGeom prst="rect">
            <a:avLst/>
          </a:prstGeom>
          <a:noFill/>
        </p:spPr>
        <p:txBody>
          <a:bodyPr wrap="square" rtlCol="0">
            <a:spAutoFit/>
          </a:bodyPr>
          <a:lstStyle/>
          <a:p>
            <a:r>
              <a:rPr lang="en-US" b="1" dirty="0">
                <a:solidFill>
                  <a:srgbClr val="FF0000"/>
                </a:solidFill>
              </a:rPr>
              <a:t>PATIENT PORTAL</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2010052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08A96-FCC4-7705-FA30-31894BD25A35}"/>
              </a:ext>
            </a:extLst>
          </p:cNvPr>
          <p:cNvPicPr>
            <a:picLocks noChangeAspect="1"/>
          </p:cNvPicPr>
          <p:nvPr/>
        </p:nvPicPr>
        <p:blipFill>
          <a:blip r:embed="rId2"/>
          <a:stretch>
            <a:fillRect/>
          </a:stretch>
        </p:blipFill>
        <p:spPr>
          <a:xfrm>
            <a:off x="1838960" y="1249680"/>
            <a:ext cx="9265920" cy="4744720"/>
          </a:xfrm>
          <a:prstGeom prst="rect">
            <a:avLst/>
          </a:prstGeom>
        </p:spPr>
      </p:pic>
      <p:sp>
        <p:nvSpPr>
          <p:cNvPr id="6" name="TextBox 5">
            <a:extLst>
              <a:ext uri="{FF2B5EF4-FFF2-40B4-BE49-F238E27FC236}">
                <a16:creationId xmlns:a16="http://schemas.microsoft.com/office/drawing/2014/main" id="{A8E2EF98-EA51-2FD2-A159-2F3297C40717}"/>
              </a:ext>
            </a:extLst>
          </p:cNvPr>
          <p:cNvSpPr txBox="1"/>
          <p:nvPr/>
        </p:nvSpPr>
        <p:spPr>
          <a:xfrm>
            <a:off x="1554480" y="528320"/>
            <a:ext cx="2915920" cy="369332"/>
          </a:xfrm>
          <a:prstGeom prst="rect">
            <a:avLst/>
          </a:prstGeom>
          <a:noFill/>
        </p:spPr>
        <p:txBody>
          <a:bodyPr wrap="square" rtlCol="0">
            <a:spAutoFit/>
          </a:bodyPr>
          <a:lstStyle/>
          <a:p>
            <a:r>
              <a:rPr lang="en-US" b="1" dirty="0">
                <a:solidFill>
                  <a:srgbClr val="FF0000"/>
                </a:solidFill>
              </a:rPr>
              <a:t>RECENT   TECHNOLOGIES :</a:t>
            </a:r>
            <a:endParaRPr lang="en-IN" b="1" dirty="0">
              <a:solidFill>
                <a:srgbClr val="FF0000"/>
              </a:solidFill>
            </a:endParaRPr>
          </a:p>
        </p:txBody>
      </p:sp>
    </p:spTree>
    <p:extLst>
      <p:ext uri="{BB962C8B-B14F-4D97-AF65-F5344CB8AC3E}">
        <p14:creationId xmlns:p14="http://schemas.microsoft.com/office/powerpoint/2010/main" val="641174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C18CE-2C73-3554-3FAF-DED51D99AA41}"/>
              </a:ext>
            </a:extLst>
          </p:cNvPr>
          <p:cNvPicPr>
            <a:picLocks noChangeAspect="1"/>
          </p:cNvPicPr>
          <p:nvPr/>
        </p:nvPicPr>
        <p:blipFill>
          <a:blip r:embed="rId2"/>
          <a:stretch>
            <a:fillRect/>
          </a:stretch>
        </p:blipFill>
        <p:spPr>
          <a:xfrm>
            <a:off x="2072640" y="1320801"/>
            <a:ext cx="9865360" cy="4975822"/>
          </a:xfrm>
          <a:prstGeom prst="rect">
            <a:avLst/>
          </a:prstGeom>
        </p:spPr>
      </p:pic>
      <p:sp>
        <p:nvSpPr>
          <p:cNvPr id="3" name="TextBox 2">
            <a:extLst>
              <a:ext uri="{FF2B5EF4-FFF2-40B4-BE49-F238E27FC236}">
                <a16:creationId xmlns:a16="http://schemas.microsoft.com/office/drawing/2014/main" id="{921ED311-E587-3A7F-275B-DB0A654DD21F}"/>
              </a:ext>
            </a:extLst>
          </p:cNvPr>
          <p:cNvSpPr txBox="1"/>
          <p:nvPr/>
        </p:nvSpPr>
        <p:spPr>
          <a:xfrm flipH="1">
            <a:off x="2677159" y="182880"/>
            <a:ext cx="6223001" cy="369332"/>
          </a:xfrm>
          <a:prstGeom prst="rect">
            <a:avLst/>
          </a:prstGeom>
          <a:noFill/>
        </p:spPr>
        <p:txBody>
          <a:bodyPr wrap="square" rtlCol="0">
            <a:spAutoFit/>
          </a:bodyPr>
          <a:lstStyle/>
          <a:p>
            <a:r>
              <a:rPr lang="en-US" b="1" dirty="0">
                <a:solidFill>
                  <a:srgbClr val="FF0000"/>
                </a:solidFill>
              </a:rPr>
              <a:t>HUGO ROBOTIC SURGICAL SYSTEM:</a:t>
            </a:r>
            <a:endParaRPr lang="en-IN" b="1" dirty="0">
              <a:solidFill>
                <a:srgbClr val="FF0000"/>
              </a:solidFill>
            </a:endParaRPr>
          </a:p>
        </p:txBody>
      </p:sp>
    </p:spTree>
    <p:extLst>
      <p:ext uri="{BB962C8B-B14F-4D97-AF65-F5344CB8AC3E}">
        <p14:creationId xmlns:p14="http://schemas.microsoft.com/office/powerpoint/2010/main" val="3487549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7E2F7-7E61-DBDE-5769-B08E1139E5F3}"/>
              </a:ext>
            </a:extLst>
          </p:cNvPr>
          <p:cNvPicPr>
            <a:picLocks noChangeAspect="1"/>
          </p:cNvPicPr>
          <p:nvPr/>
        </p:nvPicPr>
        <p:blipFill>
          <a:blip r:embed="rId2"/>
          <a:stretch>
            <a:fillRect/>
          </a:stretch>
        </p:blipFill>
        <p:spPr>
          <a:xfrm>
            <a:off x="0" y="0"/>
            <a:ext cx="12263120" cy="6949439"/>
          </a:xfrm>
          <a:prstGeom prst="rect">
            <a:avLst/>
          </a:prstGeom>
        </p:spPr>
      </p:pic>
    </p:spTree>
    <p:extLst>
      <p:ext uri="{BB962C8B-B14F-4D97-AF65-F5344CB8AC3E}">
        <p14:creationId xmlns:p14="http://schemas.microsoft.com/office/powerpoint/2010/main" val="29262372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A2C1-62AC-41ED-A618-E8BEF0CC3E19}"/>
              </a:ext>
            </a:extLst>
          </p:cNvPr>
          <p:cNvSpPr>
            <a:spLocks noGrp="1"/>
          </p:cNvSpPr>
          <p:nvPr>
            <p:ph type="title"/>
          </p:nvPr>
        </p:nvSpPr>
        <p:spPr>
          <a:xfrm>
            <a:off x="1086643" y="-230588"/>
            <a:ext cx="10018713" cy="2019631"/>
          </a:xfrm>
        </p:spPr>
        <p:txBody>
          <a:bodyPr/>
          <a:lstStyle/>
          <a:p>
            <a:r>
              <a:rPr lang="en-US" b="1" dirty="0">
                <a:solidFill>
                  <a:srgbClr val="92D050"/>
                </a:solidFill>
              </a:rPr>
              <a:t>ADVANTAGES AND BENEFITS OF IT IN HEALTH CARE</a:t>
            </a:r>
            <a:endParaRPr lang="en-IN" b="1" dirty="0">
              <a:solidFill>
                <a:srgbClr val="92D050"/>
              </a:solidFill>
            </a:endParaRPr>
          </a:p>
        </p:txBody>
      </p:sp>
      <p:sp>
        <p:nvSpPr>
          <p:cNvPr id="4" name="TextBox 3">
            <a:extLst>
              <a:ext uri="{FF2B5EF4-FFF2-40B4-BE49-F238E27FC236}">
                <a16:creationId xmlns:a16="http://schemas.microsoft.com/office/drawing/2014/main" id="{B6C415D7-23F2-4BFF-A1D1-C8D14B2C17D6}"/>
              </a:ext>
            </a:extLst>
          </p:cNvPr>
          <p:cNvSpPr txBox="1"/>
          <p:nvPr/>
        </p:nvSpPr>
        <p:spPr>
          <a:xfrm>
            <a:off x="1431235" y="1566407"/>
            <a:ext cx="8786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Health information technology presents numerous </a:t>
            </a:r>
            <a:r>
              <a:rPr lang="en-US" b="1" i="0" dirty="0">
                <a:solidFill>
                  <a:srgbClr val="202124"/>
                </a:solidFill>
                <a:effectLst/>
                <a:latin typeface="arial" panose="020B0604020202020204" pitchFamily="34" charset="0"/>
              </a:rPr>
              <a:t>opportunities for improving and transforming healthcare</a:t>
            </a:r>
            <a:r>
              <a:rPr lang="en-US" b="0" i="0" dirty="0">
                <a:solidFill>
                  <a:srgbClr val="202124"/>
                </a:solidFill>
                <a:effectLst/>
                <a:latin typeface="arial" panose="020B0604020202020204" pitchFamily="34" charset="0"/>
              </a:rPr>
              <a:t> which includes; reducing human errors, improving clinical outcomes, facilitating care coordination, improving practice efficiencies, and tracking data over time.</a:t>
            </a:r>
            <a:endParaRPr lang="en-IN" dirty="0"/>
          </a:p>
        </p:txBody>
      </p:sp>
      <p:sp>
        <p:nvSpPr>
          <p:cNvPr id="6" name="TextBox 5">
            <a:extLst>
              <a:ext uri="{FF2B5EF4-FFF2-40B4-BE49-F238E27FC236}">
                <a16:creationId xmlns:a16="http://schemas.microsoft.com/office/drawing/2014/main" id="{19EB1416-7B59-465C-878B-C5ABE5871DE3}"/>
              </a:ext>
            </a:extLst>
          </p:cNvPr>
          <p:cNvSpPr txBox="1"/>
          <p:nvPr/>
        </p:nvSpPr>
        <p:spPr>
          <a:xfrm>
            <a:off x="1431235" y="2766736"/>
            <a:ext cx="6094674" cy="923330"/>
          </a:xfrm>
          <a:prstGeom prst="rect">
            <a:avLst/>
          </a:prstGeom>
          <a:noFill/>
        </p:spPr>
        <p:txBody>
          <a:bodyPr wrap="square">
            <a:spAutoFit/>
          </a:bodyPr>
          <a:lstStyle/>
          <a:p>
            <a:r>
              <a:rPr lang="en-US" dirty="0"/>
              <a:t> Improved Care Coordination. ...</a:t>
            </a:r>
          </a:p>
          <a:p>
            <a:r>
              <a:rPr lang="en-US" dirty="0"/>
              <a:t> Improved Population Health Management. ...</a:t>
            </a:r>
          </a:p>
          <a:p>
            <a:r>
              <a:rPr lang="en-US" dirty="0"/>
              <a:t> Improved Patient Education.  </a:t>
            </a:r>
            <a:endParaRPr lang="en-IN" dirty="0"/>
          </a:p>
        </p:txBody>
      </p:sp>
      <p:sp>
        <p:nvSpPr>
          <p:cNvPr id="7" name="Star: 5 Points 6">
            <a:extLst>
              <a:ext uri="{FF2B5EF4-FFF2-40B4-BE49-F238E27FC236}">
                <a16:creationId xmlns:a16="http://schemas.microsoft.com/office/drawing/2014/main" id="{5AB77673-3BC5-4579-96D2-D2959933428E}"/>
              </a:ext>
            </a:extLst>
          </p:cNvPr>
          <p:cNvSpPr/>
          <p:nvPr/>
        </p:nvSpPr>
        <p:spPr>
          <a:xfrm>
            <a:off x="1431235" y="2894274"/>
            <a:ext cx="79512" cy="1272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10089ED5-23CC-4456-B293-34A99DFE6ED6}"/>
              </a:ext>
            </a:extLst>
          </p:cNvPr>
          <p:cNvSpPr/>
          <p:nvPr/>
        </p:nvSpPr>
        <p:spPr>
          <a:xfrm>
            <a:off x="1431235" y="3189305"/>
            <a:ext cx="79512" cy="1272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29DD790B-8B75-4505-B227-A5C50E4ACD35}"/>
              </a:ext>
            </a:extLst>
          </p:cNvPr>
          <p:cNvSpPr/>
          <p:nvPr/>
        </p:nvSpPr>
        <p:spPr>
          <a:xfrm>
            <a:off x="1431235" y="3458817"/>
            <a:ext cx="79512" cy="10170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4EBD220-536B-4296-9E08-AF5CACA5EC8C}"/>
              </a:ext>
            </a:extLst>
          </p:cNvPr>
          <p:cNvPicPr>
            <a:picLocks noChangeAspect="1"/>
          </p:cNvPicPr>
          <p:nvPr/>
        </p:nvPicPr>
        <p:blipFill>
          <a:blip r:embed="rId2"/>
          <a:stretch>
            <a:fillRect/>
          </a:stretch>
        </p:blipFill>
        <p:spPr>
          <a:xfrm>
            <a:off x="4603806" y="4067092"/>
            <a:ext cx="3529054" cy="2112863"/>
          </a:xfrm>
          <a:prstGeom prst="rect">
            <a:avLst/>
          </a:prstGeom>
        </p:spPr>
      </p:pic>
      <p:pic>
        <p:nvPicPr>
          <p:cNvPr id="11" name="Picture 10">
            <a:extLst>
              <a:ext uri="{FF2B5EF4-FFF2-40B4-BE49-F238E27FC236}">
                <a16:creationId xmlns:a16="http://schemas.microsoft.com/office/drawing/2014/main" id="{A3918B5A-3973-4E34-9CAB-D4DFB354FDBA}"/>
              </a:ext>
            </a:extLst>
          </p:cNvPr>
          <p:cNvPicPr>
            <a:picLocks noChangeAspect="1"/>
          </p:cNvPicPr>
          <p:nvPr/>
        </p:nvPicPr>
        <p:blipFill>
          <a:blip r:embed="rId3"/>
          <a:stretch>
            <a:fillRect/>
          </a:stretch>
        </p:blipFill>
        <p:spPr>
          <a:xfrm>
            <a:off x="8395253" y="4080916"/>
            <a:ext cx="3529054" cy="2112864"/>
          </a:xfrm>
          <a:prstGeom prst="rect">
            <a:avLst/>
          </a:prstGeom>
        </p:spPr>
      </p:pic>
      <p:pic>
        <p:nvPicPr>
          <p:cNvPr id="12" name="Picture 11">
            <a:extLst>
              <a:ext uri="{FF2B5EF4-FFF2-40B4-BE49-F238E27FC236}">
                <a16:creationId xmlns:a16="http://schemas.microsoft.com/office/drawing/2014/main" id="{883E1995-350A-4FB7-A20B-9A88071A9EA4}"/>
              </a:ext>
            </a:extLst>
          </p:cNvPr>
          <p:cNvPicPr>
            <a:picLocks noChangeAspect="1"/>
          </p:cNvPicPr>
          <p:nvPr/>
        </p:nvPicPr>
        <p:blipFill>
          <a:blip r:embed="rId4"/>
          <a:stretch>
            <a:fillRect/>
          </a:stretch>
        </p:blipFill>
        <p:spPr>
          <a:xfrm>
            <a:off x="915479" y="4067093"/>
            <a:ext cx="3425934" cy="2148198"/>
          </a:xfrm>
          <a:prstGeom prst="rect">
            <a:avLst/>
          </a:prstGeom>
        </p:spPr>
      </p:pic>
      <p:pic>
        <p:nvPicPr>
          <p:cNvPr id="13" name="Picture 12">
            <a:extLst>
              <a:ext uri="{FF2B5EF4-FFF2-40B4-BE49-F238E27FC236}">
                <a16:creationId xmlns:a16="http://schemas.microsoft.com/office/drawing/2014/main" id="{7AACF896-CEDA-4A4E-90E7-BD1F5910EFBE}"/>
              </a:ext>
            </a:extLst>
          </p:cNvPr>
          <p:cNvPicPr>
            <a:picLocks noChangeAspect="1"/>
          </p:cNvPicPr>
          <p:nvPr/>
        </p:nvPicPr>
        <p:blipFill>
          <a:blip r:embed="rId2"/>
          <a:stretch>
            <a:fillRect/>
          </a:stretch>
        </p:blipFill>
        <p:spPr>
          <a:xfrm>
            <a:off x="4603806" y="4071388"/>
            <a:ext cx="3529054" cy="2112863"/>
          </a:xfrm>
          <a:prstGeom prst="rect">
            <a:avLst/>
          </a:prstGeom>
        </p:spPr>
      </p:pic>
      <p:pic>
        <p:nvPicPr>
          <p:cNvPr id="14" name="Picture 13">
            <a:extLst>
              <a:ext uri="{FF2B5EF4-FFF2-40B4-BE49-F238E27FC236}">
                <a16:creationId xmlns:a16="http://schemas.microsoft.com/office/drawing/2014/main" id="{04EADADC-671F-432D-AFDA-41D26BCCD587}"/>
              </a:ext>
            </a:extLst>
          </p:cNvPr>
          <p:cNvPicPr>
            <a:picLocks noChangeAspect="1"/>
          </p:cNvPicPr>
          <p:nvPr/>
        </p:nvPicPr>
        <p:blipFill>
          <a:blip r:embed="rId4"/>
          <a:stretch>
            <a:fillRect/>
          </a:stretch>
        </p:blipFill>
        <p:spPr>
          <a:xfrm>
            <a:off x="915479" y="4071389"/>
            <a:ext cx="3425934" cy="2148198"/>
          </a:xfrm>
          <a:prstGeom prst="rect">
            <a:avLst/>
          </a:prstGeom>
        </p:spPr>
      </p:pic>
    </p:spTree>
    <p:extLst>
      <p:ext uri="{BB962C8B-B14F-4D97-AF65-F5344CB8AC3E}">
        <p14:creationId xmlns:p14="http://schemas.microsoft.com/office/powerpoint/2010/main" val="18107260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412</TotalTime>
  <Words>549</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vt:lpstr>
      <vt:lpstr>Circular Std Book</vt:lpstr>
      <vt:lpstr>Corbel</vt:lpstr>
      <vt:lpstr>Palatino Linotype</vt:lpstr>
      <vt:lpstr>Parallax</vt:lpstr>
      <vt:lpstr>HEALTH INFORMATON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BENEFITS OF IT IN HEALTH CARE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INFORMATON    TECHNOLOGY</dc:title>
  <dc:creator>darrsanak@outlook.com</dc:creator>
  <cp:lastModifiedBy>Darrsana Kailasam</cp:lastModifiedBy>
  <cp:revision>12</cp:revision>
  <dcterms:created xsi:type="dcterms:W3CDTF">2021-12-25T05:55:27Z</dcterms:created>
  <dcterms:modified xsi:type="dcterms:W3CDTF">2023-10-05T08:18:53Z</dcterms:modified>
</cp:coreProperties>
</file>